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94" r:id="rId11"/>
    <p:sldId id="267" r:id="rId12"/>
    <p:sldId id="268" r:id="rId13"/>
    <p:sldId id="269" r:id="rId14"/>
    <p:sldId id="270" r:id="rId15"/>
    <p:sldId id="271" r:id="rId16"/>
    <p:sldId id="272" r:id="rId17"/>
    <p:sldId id="296" r:id="rId18"/>
    <p:sldId id="297" r:id="rId19"/>
    <p:sldId id="298" r:id="rId20"/>
    <p:sldId id="299" r:id="rId21"/>
    <p:sldId id="300" r:id="rId22"/>
    <p:sldId id="273" r:id="rId23"/>
    <p:sldId id="274" r:id="rId24"/>
    <p:sldId id="275" r:id="rId25"/>
    <p:sldId id="276" r:id="rId26"/>
    <p:sldId id="285" r:id="rId27"/>
    <p:sldId id="286" r:id="rId28"/>
    <p:sldId id="288" r:id="rId29"/>
    <p:sldId id="289" r:id="rId30"/>
    <p:sldId id="295" r:id="rId31"/>
    <p:sldId id="290" r:id="rId32"/>
    <p:sldId id="291" r:id="rId33"/>
    <p:sldId id="293" r:id="rId34"/>
  </p:sldIdLst>
  <p:sldSz cx="9144000" cy="6858000" type="screen4x3"/>
  <p:notesSz cx="6858000" cy="9144000"/>
  <p:embeddedFontLst>
    <p:embeddedFont>
      <p:font typeface="Lato" panose="020F050202020403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habQRz39JF4x/78t5Ngw2qNyyr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0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3cd2b1f16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3cd2b1f16_2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73cd2b1f16_2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263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3cb8ef254_6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73cb8ef254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3cd2b1f16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73cd2b1f1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3cd2b1f16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73cd2b1f1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3cd2b1f16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73cd2b1f16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3cd2b1f16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73cd2b1f1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3cd2b1f16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3cd2b1f1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3cd2b1f16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3cd2b1f1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736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3cd2b1f16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3cd2b1f1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102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3cd2b1f16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3cd2b1f1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81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3cd2b1f16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3cd2b1f1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044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3cd2b1f16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3cd2b1f1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522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3cd2b1f16_1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73cd2b1f1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3cd2b1f16_1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73cd2b1f1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3cd2b1f16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73cd2b1f16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3cd2b1f16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73cd2b1f16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3cb8ef254_6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73cb8ef254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3ce988b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3ce988bf5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73ce988bf5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3ce988bf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3ce988bf5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73ce988bf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73ce988bf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73ce988bf5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73ce988bf5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3cb8ef254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73cb8ef25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73ce988bf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73ce988bf5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73ce988bf5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611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3ce988bf5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3ce988bf5_6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73ce988bf5_6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3ce988bf5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3ce988bf5_6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73ce988bf5_6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3cb8ef254_6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73cb8ef254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3cb8ef254_6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73cb8ef254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3cd2b1f1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3cd2b1f1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73cd2b1f1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3cd2b1f16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3cd2b1f16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73cd2b1f16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3cd2b1f16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3cd2b1f16_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73cd2b1f16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3cd2b1f16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3cd2b1f16_2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73cd2b1f16_2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1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1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413012" y="2718836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lang="en-US" sz="39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AIMS: An Internet Media Store</a:t>
            </a:r>
            <a:endParaRPr sz="100"/>
          </a:p>
        </p:txBody>
      </p:sp>
      <p:sp>
        <p:nvSpPr>
          <p:cNvPr id="82" name="Google Shape;82;p3"/>
          <p:cNvSpPr txBox="1"/>
          <p:nvPr/>
        </p:nvSpPr>
        <p:spPr>
          <a:xfrm>
            <a:off x="413012" y="3567622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IT4549E ITSS Software Development</a:t>
            </a:r>
            <a:endParaRPr sz="2800" b="0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3cd2b1f16_2_4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3" name="Google Shape;153;g273cd2b1f16_2_4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73cd2b1f16_2_40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2. Interaction Diagram: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d) </a:t>
            </a:r>
            <a:r>
              <a:rPr lang="en-US" b="1" dirty="0" err="1"/>
              <a:t>VNPay</a:t>
            </a:r>
            <a:r>
              <a:rPr lang="en-US" b="1" dirty="0"/>
              <a:t> Pay order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70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6348D98A-DB0A-83AB-9520-1E9667A87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2" y="1917636"/>
            <a:ext cx="8200103" cy="432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12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3cb8ef254_6_1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70" name="Google Shape;170;g273cb8ef254_6_1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171" name="Google Shape;171;g273cb8ef254_6_12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 User Interface design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arenR"/>
            </a:pPr>
            <a:r>
              <a:rPr lang="en-US" dirty="0"/>
              <a:t>Screen Configuration Standardization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Display</a:t>
            </a:r>
            <a:endParaRPr sz="22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Number of Colors Supported: 16,777,216 colors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Resolution: 1326 × 788 pixels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/>
              <a:t>Screen Layout</a:t>
            </a:r>
            <a:endParaRPr sz="22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Message Location: From the top vertically, centered horizontally, down to the bottom.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Title Display: Located at the top left of the frame.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Alphanumeric Consistency: Comma for thousand separators; strings include characters, digits, commas, dots, spaces, underscores, and hyphens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/>
              <a:t>Text Control</a:t>
            </a:r>
            <a:endParaRPr sz="22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Size: Medium (24px)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Font: Segoe UI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Color: #000000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3cd2b1f16_1_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77" name="Google Shape;177;g273cd2b1f16_1_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178" name="Google Shape;178;g273cd2b1f16_1_9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 User Interface design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arenR"/>
            </a:pPr>
            <a:r>
              <a:rPr lang="en-US"/>
              <a:t>Screen Configuration Standardization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Input Control</a:t>
            </a:r>
            <a:endParaRPr sz="2200"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/>
              <a:t>Input Check Process:</a:t>
            </a:r>
            <a:endParaRPr sz="2200" b="1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Check if empty</a:t>
            </a:r>
            <a:endParaRPr sz="2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Validate format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/>
              <a:t>Focus Sequence:</a:t>
            </a:r>
            <a:endParaRPr sz="2200" b="1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No stack frames; screens are separate.</a:t>
            </a:r>
            <a:endParaRPr sz="2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Manual as popup; main screen inactive when manual shown.</a:t>
            </a:r>
            <a:endParaRPr sz="2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Starts with splash screen, then home screen.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Navigation</a:t>
            </a:r>
            <a:endParaRPr sz="2200"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/>
              <a:t>Direct Keyboard Input:</a:t>
            </a:r>
            <a:r>
              <a:rPr lang="en-US" sz="2200"/>
              <a:t> No shortcuts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/>
              <a:t>Back Navigation:</a:t>
            </a:r>
            <a:r>
              <a:rPr lang="en-US" sz="2200"/>
              <a:t> Back buttons for previous screen; close button (“X”) at the top right.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Error Handling</a:t>
            </a:r>
            <a:endParaRPr sz="2200"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/>
              <a:t>Error Messages:</a:t>
            </a:r>
            <a:r>
              <a:rPr lang="en-US" sz="2200"/>
              <a:t> Notify users of the problem.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3cd2b1f16_1_1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84" name="Google Shape;184;g273cd2b1f16_1_1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pic>
        <p:nvPicPr>
          <p:cNvPr id="185" name="Google Shape;185;g273cd2b1f16_1_15" descr="A diagram of a compan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0625" y="870000"/>
            <a:ext cx="6993375" cy="53932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73cd2b1f16_1_15"/>
          <p:cNvSpPr txBox="1">
            <a:spLocks noGrp="1"/>
          </p:cNvSpPr>
          <p:nvPr>
            <p:ph type="body" idx="1"/>
          </p:nvPr>
        </p:nvSpPr>
        <p:spPr>
          <a:xfrm>
            <a:off x="234902" y="8995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 User Interface design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b) Screen Transition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Diagrams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3cd2b1f16_1_2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2" name="Google Shape;192;g273cd2b1f16_1_2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193" name="Google Shape;193;g273cd2b1f16_1_25"/>
          <p:cNvSpPr txBox="1">
            <a:spLocks noGrp="1"/>
          </p:cNvSpPr>
          <p:nvPr>
            <p:ph type="body" idx="1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 User Interface design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c) Screen Specifications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Home screen 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0A4AE-DF37-3517-85F6-1F4AB249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93" y="1993058"/>
            <a:ext cx="6895214" cy="42033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3cd2b1f16_1_4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00" name="Google Shape;200;g273cd2b1f16_1_4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01" name="Google Shape;201;g273cd2b1f16_1_40"/>
          <p:cNvSpPr txBox="1">
            <a:spLocks noGrp="1"/>
          </p:cNvSpPr>
          <p:nvPr>
            <p:ph type="body" idx="1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 User Interface design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c) Screen Specifications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Cart Screen 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31F8A32-EBB7-9E65-1750-F9D190BE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49" y="2163726"/>
            <a:ext cx="7005756" cy="40753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3cd2b1f16_1_4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08" name="Google Shape;208;g273cd2b1f16_1_4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09" name="Google Shape;209;g273cd2b1f16_1_49"/>
          <p:cNvSpPr txBox="1">
            <a:spLocks noGrp="1"/>
          </p:cNvSpPr>
          <p:nvPr>
            <p:ph type="body" idx="1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 User Interface design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c) Screen Specifications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Shipping screen 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4307375-0329-A0A1-3E85-0DD8AC73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28" y="2126513"/>
            <a:ext cx="7132543" cy="41466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3cd2b1f16_1_4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08" name="Google Shape;208;g273cd2b1f16_1_4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09" name="Google Shape;209;g273cd2b1f16_1_49"/>
          <p:cNvSpPr txBox="1">
            <a:spLocks noGrp="1"/>
          </p:cNvSpPr>
          <p:nvPr>
            <p:ph type="body" idx="1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 User Interface design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c) Screen Specifications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Invoice screen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8375212-E554-CB95-0EEB-8B453966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19" y="2081688"/>
            <a:ext cx="6911162" cy="39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77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3cd2b1f16_1_4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08" name="Google Shape;208;g273cd2b1f16_1_4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09" name="Google Shape;209;g273cd2b1f16_1_49"/>
          <p:cNvSpPr txBox="1">
            <a:spLocks noGrp="1"/>
          </p:cNvSpPr>
          <p:nvPr>
            <p:ph type="body" idx="1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 User Interface design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c) Screen Specifications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Payment screen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D6B217D-AB39-78EC-6DEF-E962BAD68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60" y="2120766"/>
            <a:ext cx="6916480" cy="40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3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3cd2b1f16_1_4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08" name="Google Shape;208;g273cd2b1f16_1_4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09" name="Google Shape;209;g273cd2b1f16_1_49"/>
          <p:cNvSpPr txBox="1">
            <a:spLocks noGrp="1"/>
          </p:cNvSpPr>
          <p:nvPr>
            <p:ph type="body" idx="1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 User Interface design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c) Screen Specifications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Result screen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6D165-A212-F99C-01E3-7A74FD87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25" y="2129590"/>
            <a:ext cx="6873949" cy="40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6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235075" y="841250"/>
            <a:ext cx="85470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Objective</a:t>
            </a:r>
          </a:p>
          <a:p>
            <a:pPr marL="50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dirty="0"/>
              <a:t>Provide an online media store service</a:t>
            </a:r>
            <a:endParaRPr lang="en-GB" dirty="0"/>
          </a:p>
          <a:p>
            <a:pPr marL="50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50800" lvl="0" indent="0" algn="just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b="1" dirty="0"/>
              <a:t>2. User Types: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Admin: </a:t>
            </a:r>
            <a:r>
              <a:rPr lang="en-GB" dirty="0"/>
              <a:t>Manages user accounts 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User: </a:t>
            </a:r>
            <a:r>
              <a:rPr lang="en-GB" dirty="0"/>
              <a:t>Searches for, views, and purchases media products.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Product Manager: </a:t>
            </a:r>
            <a:r>
              <a:rPr lang="en-GB" dirty="0"/>
              <a:t>Manages product and customer orders</a:t>
            </a:r>
          </a:p>
          <a:p>
            <a:pPr marL="508000" lvl="1" indent="0">
              <a:spcBef>
                <a:spcPts val="0"/>
              </a:spcBef>
              <a:buNone/>
            </a:pPr>
            <a:endParaRPr lang="en-GB" dirty="0"/>
          </a:p>
          <a:p>
            <a:pPr marL="50800" indent="0">
              <a:spcBef>
                <a:spcPts val="0"/>
              </a:spcBef>
              <a:buNone/>
            </a:pPr>
            <a:r>
              <a:rPr lang="en-GB" sz="2400" dirty="0"/>
              <a:t>The software will support the execution of secure payment transactions through </a:t>
            </a:r>
            <a:r>
              <a:rPr lang="en-GB" sz="2400" dirty="0" err="1"/>
              <a:t>VNPay</a:t>
            </a:r>
            <a:r>
              <a:rPr lang="en-GB" sz="2400" dirty="0"/>
              <a:t>, including validation, money addition, and deduction.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3cd2b1f16_1_4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08" name="Google Shape;208;g273cd2b1f16_1_4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09" name="Google Shape;209;g273cd2b1f16_1_49"/>
          <p:cNvSpPr txBox="1">
            <a:spLocks noGrp="1"/>
          </p:cNvSpPr>
          <p:nvPr>
            <p:ph type="body" idx="1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 User Interface design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c) Screen Specifications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CRUD media screen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4D01327-0E70-94C3-F6CA-AEF3546EF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09" y="2130355"/>
            <a:ext cx="6427382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78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3cd2b1f16_1_4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08" name="Google Shape;208;g273cd2b1f16_1_4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09" name="Google Shape;209;g273cd2b1f16_1_49"/>
          <p:cNvSpPr txBox="1">
            <a:spLocks noGrp="1"/>
          </p:cNvSpPr>
          <p:nvPr>
            <p:ph type="body" idx="1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 User Interface design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c) Screen Specifications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CRUD user screen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8799F5-3217-CC7C-E4F8-1ABA2798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76" y="2209996"/>
            <a:ext cx="6448647" cy="39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88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3cd2b1f16_1_5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16" name="Google Shape;216;g273cd2b1f16_1_5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17" name="Google Shape;217;g273cd2b1f16_1_58"/>
          <p:cNvSpPr txBox="1">
            <a:spLocks noGrp="1"/>
          </p:cNvSpPr>
          <p:nvPr>
            <p:ph type="body" idx="1"/>
          </p:nvPr>
        </p:nvSpPr>
        <p:spPr>
          <a:xfrm>
            <a:off x="8452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 Data Modeling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arenR"/>
            </a:pPr>
            <a:r>
              <a:rPr lang="en-US"/>
              <a:t>Conceptual Data Modeling 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38ABD4-FE96-FD6B-04AC-992A5B20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1" y="2143432"/>
            <a:ext cx="8513438" cy="38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3cd2b1f16_1_6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24" name="Google Shape;224;g273cd2b1f16_1_6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25" name="Google Shape;225;g273cd2b1f16_1_69"/>
          <p:cNvSpPr txBox="1">
            <a:spLocks noGrp="1"/>
          </p:cNvSpPr>
          <p:nvPr>
            <p:ph type="body" idx="1"/>
          </p:nvPr>
        </p:nvSpPr>
        <p:spPr>
          <a:xfrm>
            <a:off x="112802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 Database Design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b) Database Design 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Database Management System </a:t>
            </a:r>
          </a:p>
          <a:p>
            <a:pPr marL="50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SQLite is an open-source, lightweight relational database management system (RDBMS) that operates without a separate server process. It's implemented as a C library that reads and writes directly to a simple file, making it highly portable and widely used in embedded systems and personal computing applications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0E85EB7-4E75-5240-75B1-C0FE95AD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0" y="980471"/>
            <a:ext cx="7876599" cy="520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Google Shape;230;g273cd2b1f16_1_8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31" name="Google Shape;231;g273cd2b1f16_1_8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7E869-EC65-975F-52DC-CD044BDF0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18675"/>
            <a:ext cx="8674100" cy="5303393"/>
          </a:xfrm>
        </p:spPr>
        <p:txBody>
          <a:bodyPr/>
          <a:lstStyle/>
          <a:p>
            <a:pPr marL="50800" indent="0">
              <a:buNone/>
            </a:pPr>
            <a:r>
              <a:rPr lang="en-US" sz="2600" dirty="0"/>
              <a:t>-Database Diagram</a:t>
            </a:r>
          </a:p>
          <a:p>
            <a:pPr marL="50800" indent="0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cd2b1f16_1_10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39" name="Google Shape;239;g273cd2b1f16_1_10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2CA6DC2D-636B-E767-340B-B9CAFAFE6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555" y="817663"/>
            <a:ext cx="6597445" cy="54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342BB-7D3F-5DF5-1912-D78AFD7992D8}"/>
              </a:ext>
            </a:extLst>
          </p:cNvPr>
          <p:cNvSpPr txBox="1"/>
          <p:nvPr/>
        </p:nvSpPr>
        <p:spPr>
          <a:xfrm>
            <a:off x="0" y="832203"/>
            <a:ext cx="4572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2. Database Design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c) Class Design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3cb8ef254_6_1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11" name="Google Shape;311;g273cb8ef254_6_1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DESIGN CONSIDERATIONS</a:t>
            </a:r>
            <a:endParaRPr sz="2600"/>
          </a:p>
        </p:txBody>
      </p:sp>
      <p:sp>
        <p:nvSpPr>
          <p:cNvPr id="312" name="Google Shape;312;g273cb8ef254_6_18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Goals and guidelines</a:t>
            </a:r>
            <a:endParaRPr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arenR"/>
            </a:pPr>
            <a:r>
              <a:rPr lang="en-US" b="1" dirty="0"/>
              <a:t>Goals</a:t>
            </a:r>
          </a:p>
          <a:p>
            <a:pPr marL="50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b="1" dirty="0"/>
          </a:p>
          <a:p>
            <a:pPr marL="50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Performance Optimization</a:t>
            </a:r>
          </a:p>
          <a:p>
            <a:pPr marL="50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Speed over Memory: The system prioritizes execution speed over memory usage, crucial for real-time applications where delays can impact user experience or system functionality significantly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Reason for Preference: Prioritizing speed ensures the system can manage heavy workloads and deliver instant responses, vital for sustaining user satisfaction and operational efficiency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3ce988bf5_0_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19" name="Google Shape;319;g273ce988bf5_0_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DESIGN CONSIDERATIONS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73ce988bf5_0_2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Goals and guidelines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b) Guidelines</a:t>
            </a: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Coding Conventions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Consistent Naming: All variables, functions, and classes adhere to a unified naming convention.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Commenting: Each module, function, and key code block includes comments detailing its purpose and logic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Security guidelines</a:t>
            </a:r>
            <a:endParaRPr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 strong authentication and role-based access control (RBAC) to restrict users' access to authorized resources effectively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3ce988bf5_0_1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35" name="Google Shape;335;g273ce988bf5_0_1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DESIGN CONSIDERATIONS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73ce988bf5_0_19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2.  Architectural Strategies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47539-C754-4430-4C37-2EF1B350FC29}"/>
              </a:ext>
            </a:extLst>
          </p:cNvPr>
          <p:cNvSpPr txBox="1"/>
          <p:nvPr/>
        </p:nvSpPr>
        <p:spPr>
          <a:xfrm>
            <a:off x="688259" y="1768666"/>
            <a:ext cx="8200999" cy="3565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Design architecture: MVC – the reason has been stated above. 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endParaRPr lang="en-GB" sz="22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Design principles: the design will follow the SOLID principles. These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principles set has long history and, via practical usages, proved as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effective. 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endParaRPr lang="en-GB" sz="22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Database design: the software will use SQLite as the DBMS. 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endParaRPr lang="en-GB" sz="22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</a:pPr>
            <a:r>
              <a:rPr lang="en-GB" sz="22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Framework to be used to develop the software will be JavaFX.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3ce988bf5_6_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43" name="Google Shape;343;g273ce988bf5_6_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CONSIDERATION</a:t>
            </a:r>
            <a:endParaRPr/>
          </a:p>
        </p:txBody>
      </p:sp>
      <p:sp>
        <p:nvSpPr>
          <p:cNvPr id="344" name="Google Shape;344;g273ce988bf5_6_0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3. Coupling and Cohesion</a:t>
            </a:r>
            <a:endParaRPr dirty="0"/>
          </a:p>
          <a:p>
            <a:pPr marL="565150" lvl="0" indent="-514350" algn="l" rtl="0">
              <a:spcBef>
                <a:spcPts val="1000"/>
              </a:spcBef>
              <a:spcAft>
                <a:spcPts val="0"/>
              </a:spcAft>
              <a:buSzPts val="2800"/>
              <a:buAutoNum type="alphaLcParenR"/>
            </a:pPr>
            <a:r>
              <a:rPr lang="en-US" dirty="0"/>
              <a:t>Coupling</a:t>
            </a:r>
          </a:p>
          <a:p>
            <a:pPr marL="50800" lvl="0" indent="0" algn="just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Loose coupling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project demonstrates loose coupling through inheritance among screen handler classes, leveraging polymorphism to maintain flexibility with minimal changes in derived classes</a:t>
            </a:r>
          </a:p>
          <a:p>
            <a:pPr marL="50800" lvl="0" indent="0" algn="just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 coupling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However, tight coupling is evident in instances where classes like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EditProductScreenHandler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directly interact with specific controllers such as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HomeController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ViewCartController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tight coupling suggests that modifications to controller classes may require corresponding adjustments in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EditProductScreenHandler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highlighting dependencies that reduce flexibility.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3cb8ef254_6_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5" name="Google Shape;95;g273cb8ef254_6_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OVERALL DESCRIPTION</a:t>
            </a:r>
            <a:endParaRPr/>
          </a:p>
        </p:txBody>
      </p:sp>
      <p:sp>
        <p:nvSpPr>
          <p:cNvPr id="96" name="Google Shape;96;g273cb8ef254_6_0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General overview</a:t>
            </a:r>
            <a:endParaRPr/>
          </a:p>
        </p:txBody>
      </p:sp>
      <p:pic>
        <p:nvPicPr>
          <p:cNvPr id="2050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2EDF70D7-93BE-12DB-6567-1B36E3EF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84" y="1303396"/>
            <a:ext cx="7452852" cy="497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3ce988bf5_6_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43" name="Google Shape;343;g273ce988bf5_6_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CONSIDERATION</a:t>
            </a:r>
            <a:endParaRPr/>
          </a:p>
        </p:txBody>
      </p:sp>
      <p:sp>
        <p:nvSpPr>
          <p:cNvPr id="344" name="Google Shape;344;g273ce988bf5_6_0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3. Coupling and Cohesion</a:t>
            </a:r>
            <a:endParaRPr dirty="0"/>
          </a:p>
          <a:p>
            <a:pPr marL="565150" lvl="0" indent="-514350" algn="l" rtl="0">
              <a:spcBef>
                <a:spcPts val="1000"/>
              </a:spcBef>
              <a:spcAft>
                <a:spcPts val="0"/>
              </a:spcAft>
              <a:buSzPts val="2800"/>
              <a:buAutoNum type="alphaLcParenR"/>
            </a:pPr>
            <a:r>
              <a:rPr lang="en-US" dirty="0"/>
              <a:t>Cohesion</a:t>
            </a:r>
          </a:p>
          <a:p>
            <a:pPr marL="50800" lvl="0" indent="0" algn="just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cohesion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project demonstrates high cohesion through components like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CartScreenHandler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focuses exclusively on managing UI and interactions related to the cart, such as viewing and ordering items.</a:t>
            </a:r>
          </a:p>
          <a:p>
            <a:pPr marL="50800" lvl="0" indent="0" algn="just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cohesion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cohesion is evident in classes like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EditProductScreenHandler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CartScreenHandler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HomeScreenHandler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each class is dedicated to specific screen functionalities within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951361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3ce988bf5_6_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51" name="Google Shape;351;g273ce988bf5_6_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PRINCIPLES</a:t>
            </a:r>
            <a:endParaRPr/>
          </a:p>
        </p:txBody>
      </p:sp>
      <p:sp>
        <p:nvSpPr>
          <p:cNvPr id="352" name="Google Shape;352;g273ce988bf5_6_8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Responsibility Principle (SRP) </a:t>
            </a:r>
          </a:p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classes adhere to the Single Responsibility Principle.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class in the design has a distinct responsibility: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PaymentTransaction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manages payment transaction data, and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PaymentController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the business logic for payment processing. This separation ensures each class focuses so</a:t>
            </a:r>
          </a:p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lely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its designated system aspect</a:t>
            </a:r>
          </a:p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Open/Closed Principle (OCP) </a:t>
            </a:r>
          </a:p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system's design facilitates extending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altering existing code. For instance, the payment processing system interacts with a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VNPayInterface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allowing integration of new payment subsystems like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VnPaySubsystem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modifying the core payment logic.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3ce988bf5_6_1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59" name="Google Shape;359;g273ce988bf5_6_1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PRINCIPLES</a:t>
            </a:r>
            <a:endParaRPr/>
          </a:p>
        </p:txBody>
      </p:sp>
      <p:sp>
        <p:nvSpPr>
          <p:cNvPr id="360" name="Google Shape;360;g273ce988bf5_6_18"/>
          <p:cNvSpPr txBox="1">
            <a:spLocks noGrp="1"/>
          </p:cNvSpPr>
          <p:nvPr>
            <p:ph type="body" idx="1"/>
          </p:nvPr>
        </p:nvSpPr>
        <p:spPr>
          <a:xfrm>
            <a:off x="234777" y="634770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Liskov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Substitution Principle (LSP)</a:t>
            </a:r>
          </a:p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VNPayInterface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subclasses (e.g.,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VnPaySubsystem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replace their parent class/interface seamlessly, ensuring program correctness. This principle is essential for implementing polymorphism in object-oriented design.</a:t>
            </a:r>
          </a:p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Dependency Inversion Principle (DIP)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modules like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PaymentController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rely on abstractions such as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VNPayInterface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rather than directly on specific implementations like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VnPaySubsystem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decoupling reduces dependency on particular payment gateways, enhancing system flexibility and maintenance ease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Interface Segregation Principle (ISP)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Well-designed systems typically follow the principle of fine-grained, client-specific interfaces. For example, separating payment processing from transaction data handling aligns with the Interface Segregation Principle (ISP), ensuring classes only depend on interfaces they actually use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74" name="Google Shape;374;p13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lang="en-US" sz="48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3cb8ef254_6_3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3" name="Google Shape;103;g273cb8ef254_6_3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OVERALL DESCRIPTION</a:t>
            </a:r>
            <a:endParaRPr/>
          </a:p>
        </p:txBody>
      </p:sp>
      <p:sp>
        <p:nvSpPr>
          <p:cNvPr id="104" name="Google Shape;104;g273cb8ef254_6_33"/>
          <p:cNvSpPr txBox="1">
            <a:spLocks noGrp="1"/>
          </p:cNvSpPr>
          <p:nvPr>
            <p:ph type="body" idx="1"/>
          </p:nvPr>
        </p:nvSpPr>
        <p:spPr>
          <a:xfrm>
            <a:off x="68826" y="841247"/>
            <a:ext cx="8840451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2.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Assumptions/Constraints/Risks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prioritizes simulation needs over real-world requirements, neglecting authentication and customer information functions.</a:t>
            </a:r>
          </a:p>
          <a:p>
            <a:pPr marL="9144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software is designed to run on any operating system with JRE</a:t>
            </a:r>
          </a:p>
          <a:p>
            <a:pPr marL="5080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	Constraints</a:t>
            </a:r>
          </a:p>
          <a:p>
            <a:pPr marL="9144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</a:p>
          <a:p>
            <a:pPr marL="9144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JavaFX</a:t>
            </a: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  Risks</a:t>
            </a:r>
          </a:p>
          <a:p>
            <a:pPr marL="9144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Security: Data breaches could compromise user information</a:t>
            </a:r>
          </a:p>
          <a:p>
            <a:pPr marL="9144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3cb8ef254_6_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8" name="Google Shape;118;g273cb8ef254_6_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SYSTEM ARCHITECTURE &amp; ARCHITECTURE DESIGN</a:t>
            </a:r>
            <a:endParaRPr sz="2600"/>
          </a:p>
        </p:txBody>
      </p:sp>
      <p:sp>
        <p:nvSpPr>
          <p:cNvPr id="119" name="Google Shape;119;g273cb8ef254_6_6"/>
          <p:cNvSpPr txBox="1">
            <a:spLocks noGrp="1"/>
          </p:cNvSpPr>
          <p:nvPr>
            <p:ph type="body" idx="1"/>
          </p:nvPr>
        </p:nvSpPr>
        <p:spPr>
          <a:xfrm>
            <a:off x="235075" y="841250"/>
            <a:ext cx="8673900" cy="5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1.   Architectural Patterns</a:t>
            </a:r>
            <a:endParaRPr b="1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076" name="Picture 4" descr="model-view-controller">
            <a:extLst>
              <a:ext uri="{FF2B5EF4-FFF2-40B4-BE49-F238E27FC236}">
                <a16:creationId xmlns:a16="http://schemas.microsoft.com/office/drawing/2014/main" id="{0775B8E8-72D7-798E-5F43-51A28C17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297705"/>
            <a:ext cx="44386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EAF7C-CC6D-BD11-5194-DEBCF1BC83F8}"/>
              </a:ext>
            </a:extLst>
          </p:cNvPr>
          <p:cNvSpPr txBox="1"/>
          <p:nvPr/>
        </p:nvSpPr>
        <p:spPr>
          <a:xfrm>
            <a:off x="840657" y="4200868"/>
            <a:ext cx="55404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Advantage: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Simultaneous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High cohesion 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Low coupling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3cd2b1f16_2_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6" name="Google Shape;126;g273cd2b1f16_2_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73cd2b1f16_2_7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2. </a:t>
            </a:r>
            <a:r>
              <a:rPr lang="en-US" b="1" dirty="0"/>
              <a:t>Interaction Diagram:</a:t>
            </a:r>
            <a:endParaRPr b="1"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AutoNum type="alphaLcParenR"/>
            </a:pPr>
            <a:r>
              <a:rPr lang="en-US" b="1" dirty="0"/>
              <a:t>Log in</a:t>
            </a:r>
            <a:endParaRPr b="1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Inserting image...">
            <a:extLst>
              <a:ext uri="{FF2B5EF4-FFF2-40B4-BE49-F238E27FC236}">
                <a16:creationId xmlns:a16="http://schemas.microsoft.com/office/drawing/2014/main" id="{DB39657A-E399-EA68-090A-56B7A5E8C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3" y="1474822"/>
            <a:ext cx="6383440" cy="471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3cd2b1f16_2_1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5" name="Google Shape;135;g273cd2b1f16_2_1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73cd2b1f16_2_14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2. Interaction Diagram: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b) Place order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2" name="Picture 2" descr="A diagram of a project&#10;&#10;Description automatically generated">
            <a:extLst>
              <a:ext uri="{FF2B5EF4-FFF2-40B4-BE49-F238E27FC236}">
                <a16:creationId xmlns:a16="http://schemas.microsoft.com/office/drawing/2014/main" id="{B269953A-F203-89C9-08DD-58DD9D5F7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890" y="1271664"/>
            <a:ext cx="4611329" cy="49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3cd2b1f16_2_2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4" name="Google Shape;144;g273cd2b1f16_2_2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73cd2b1f16_2_26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2. Interaction Diagram: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c) Place rush order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75A3CC-F917-C820-1CBF-363FE3FC8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42" y="1966452"/>
            <a:ext cx="6045715" cy="428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3cd2b1f16_2_4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3" name="Google Shape;153;g273cd2b1f16_2_4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73cd2b1f16_2_40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2. Interaction Diagram: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d) Pay order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146" name="Picture 2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30CA217D-0C1A-7F68-D1F4-97E84285B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75" y="1513294"/>
            <a:ext cx="6383487" cy="463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1230</Words>
  <Application>Microsoft Office PowerPoint</Application>
  <PresentationFormat>On-screen Show (4:3)</PresentationFormat>
  <Paragraphs>269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Lato</vt:lpstr>
      <vt:lpstr>Times New Roman</vt:lpstr>
      <vt:lpstr>Arial</vt:lpstr>
      <vt:lpstr>Calibri</vt:lpstr>
      <vt:lpstr>Office Theme</vt:lpstr>
      <vt:lpstr>PowerPoint Presentation</vt:lpstr>
      <vt:lpstr>INTRODUCTION</vt:lpstr>
      <vt:lpstr>OVERALL DESCRIPTION</vt:lpstr>
      <vt:lpstr>OVERALL DESCRIPTION</vt:lpstr>
      <vt:lpstr>SYSTEM ARCHITECTURE &amp; ARCHITECTURE DESIGN</vt:lpstr>
      <vt:lpstr>SYSTEM ARCHITECTURE &amp; ARCHITECTURE DESIGN </vt:lpstr>
      <vt:lpstr>SYSTEM ARCHITECTURE &amp; ARCHITECTURE DESIGN </vt:lpstr>
      <vt:lpstr>SYSTEM ARCHITECTURE &amp; ARCHITECTURE DESIGN  </vt:lpstr>
      <vt:lpstr>SYSTEM ARCHITECTURE &amp; ARCHITECTURE DESIGN  </vt:lpstr>
      <vt:lpstr>SYSTEM ARCHITECTURE &amp; ARCHITECTURE DESIGN  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DETAILED DESIGN</vt:lpstr>
      <vt:lpstr>DESIGN CONSIDERATIONS</vt:lpstr>
      <vt:lpstr>DESIGN CONSIDERATIONS </vt:lpstr>
      <vt:lpstr>DESIGN CONSIDERATIONS  </vt:lpstr>
      <vt:lpstr>DESIGN CONSIDERATION</vt:lpstr>
      <vt:lpstr>DESIGN CONSIDERATION</vt:lpstr>
      <vt:lpstr>DESIGN PRINCIPLES</vt:lpstr>
      <vt:lpstr>DESIGN PRINCIPLES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Phong TT &amp; QTTH</dc:creator>
  <cp:lastModifiedBy>Nguyen Chinh Minh 20215224</cp:lastModifiedBy>
  <cp:revision>2</cp:revision>
  <dcterms:created xsi:type="dcterms:W3CDTF">2021-05-28T04:32:29Z</dcterms:created>
  <dcterms:modified xsi:type="dcterms:W3CDTF">2024-06-18T19:16:47Z</dcterms:modified>
</cp:coreProperties>
</file>